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7"/>
  </p:notesMasterIdLst>
  <p:sldIdLst>
    <p:sldId id="256" r:id="rId3"/>
    <p:sldId id="282" r:id="rId4"/>
    <p:sldId id="28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2" r:id="rId19"/>
    <p:sldId id="273" r:id="rId20"/>
    <p:sldId id="284" r:id="rId21"/>
    <p:sldId id="274" r:id="rId22"/>
    <p:sldId id="285" r:id="rId23"/>
    <p:sldId id="275" r:id="rId24"/>
    <p:sldId id="276" r:id="rId25"/>
    <p:sldId id="281" r:id="rId26"/>
  </p:sldIdLst>
  <p:sldSz cx="9144000" cy="6858000" type="screen4x3"/>
  <p:notesSz cx="6669088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931" autoAdjust="0"/>
  </p:normalViewPr>
  <p:slideViewPr>
    <p:cSldViewPr snapToGrid="0">
      <p:cViewPr varScale="1">
        <p:scale>
          <a:sx n="56" d="100"/>
          <a:sy n="56" d="100"/>
        </p:scale>
        <p:origin x="15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GB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45B5B2EE-98B8-416F-9714-28B2D0C4C932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3778560" y="9431640"/>
            <a:ext cx="288864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2525" cy="3722687"/>
          </a:xfrm>
          <a:prstGeom prst="rect">
            <a:avLst/>
          </a:prstGeom>
        </p:spPr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889560" y="4715640"/>
            <a:ext cx="4888080" cy="44665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Welcome</a:t>
            </a:r>
          </a:p>
          <a:p>
            <a:pPr marL="216000" indent="-216000"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Any probs in completing this course – please tell us!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3778560" y="9431640"/>
            <a:ext cx="288864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2525" cy="3722687"/>
          </a:xfrm>
          <a:prstGeom prst="rect">
            <a:avLst/>
          </a:prstGeom>
        </p:spPr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889560" y="4715640"/>
            <a:ext cx="4888080" cy="44665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Runner for original Plant? – 1940’s</a:t>
            </a:r>
          </a:p>
          <a:p>
            <a:pPr marL="216000" indent="-214560"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3778560" y="9431640"/>
            <a:ext cx="288864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2525" cy="3722687"/>
          </a:xfrm>
          <a:prstGeom prst="rect">
            <a:avLst/>
          </a:prstGeom>
        </p:spPr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889560" y="4715640"/>
            <a:ext cx="4888080" cy="44665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Installation of Runner in 3</a:t>
            </a:r>
            <a:r>
              <a:rPr lang="en-GB" sz="2000" b="0" strike="noStrike" spc="-1" baseline="30000">
                <a:latin typeface="Arial"/>
              </a:rPr>
              <a:t>rd</a:t>
            </a:r>
            <a:r>
              <a:rPr lang="en-GB" sz="2000" b="0" strike="noStrike" spc="-1">
                <a:latin typeface="Arial"/>
              </a:rPr>
              <a:t> Plant – early 1970’s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3778560" y="9431640"/>
            <a:ext cx="288864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2525" cy="3722687"/>
          </a:xfrm>
          <a:prstGeom prst="rect">
            <a:avLst/>
          </a:prstGeom>
        </p:spPr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889560" y="4715640"/>
            <a:ext cx="4888080" cy="44665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4560">
              <a:lnSpc>
                <a:spcPct val="100000"/>
              </a:lnSpc>
            </a:pPr>
            <a:r>
              <a:rPr lang="en-GB" sz="2000" b="0" strike="noStrike" spc="-1" dirty="0">
                <a:latin typeface="Arial"/>
              </a:rPr>
              <a:t>Solid modelling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 dirty="0">
                <a:latin typeface="Arial"/>
              </a:rPr>
              <a:t>Indicator &amp; runner shown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 dirty="0">
                <a:latin typeface="Arial"/>
              </a:rPr>
              <a:t>Instructions given for first parts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 dirty="0">
                <a:latin typeface="Arial"/>
              </a:rPr>
              <a:t>Runner is shown this part spins at 1300rpm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 dirty="0">
                <a:latin typeface="Arial"/>
              </a:rPr>
              <a:t>Fed by adjustable guide vanes (in next slide)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 dirty="0">
                <a:latin typeface="Arial"/>
              </a:rPr>
              <a:t>Design angles - Flow is radially inwards</a:t>
            </a:r>
          </a:p>
          <a:p>
            <a:pPr marL="216000" indent="-214560"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3778560" y="9431640"/>
            <a:ext cx="288864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2525" cy="3722687"/>
          </a:xfrm>
          <a:prstGeom prst="rect">
            <a:avLst/>
          </a:prstGeom>
        </p:spPr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889560" y="4715640"/>
            <a:ext cx="4888080" cy="44665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Linkage to control flow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Explain how it works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Assembly of components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Use the drawings provided to aid construction.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Analyze mechanism kinematics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Care required when creating joints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778560" y="9431640"/>
            <a:ext cx="288864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2525" cy="3722687"/>
          </a:xfrm>
          <a:prstGeom prst="rect">
            <a:avLst/>
          </a:prstGeom>
        </p:spPr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889560" y="4715640"/>
            <a:ext cx="4888080" cy="44665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Surface modelling – appropriate for certain types of geometry (compound curves).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Not the only way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Shell to create solid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Describe volute, and draft tube.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778560" y="9431640"/>
            <a:ext cx="288864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2525" cy="3722687"/>
          </a:xfrm>
          <a:prstGeom prst="rect">
            <a:avLst/>
          </a:prstGeom>
        </p:spPr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889560" y="4715640"/>
            <a:ext cx="4888080" cy="44665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4560">
              <a:lnSpc>
                <a:spcPct val="100000"/>
              </a:lnSpc>
            </a:pPr>
            <a:r>
              <a:rPr lang="en-GB" sz="2000" b="0" strike="noStrike" spc="-1" dirty="0">
                <a:latin typeface="Arial"/>
              </a:rPr>
              <a:t>Explain annotations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6000" indent="-214560">
              <a:lnSpc>
                <a:spcPct val="100000"/>
              </a:lnSpc>
            </a:pPr>
            <a:r>
              <a:rPr lang="en-GB" sz="1200" b="0" strike="noStrike" spc="-1" dirty="0">
                <a:latin typeface="Arial"/>
              </a:rPr>
              <a:t>Dynamometer</a:t>
            </a:r>
          </a:p>
          <a:p>
            <a:pPr marL="216000" indent="-214560">
              <a:lnSpc>
                <a:spcPct val="100000"/>
              </a:lnSpc>
            </a:pPr>
            <a:r>
              <a:rPr lang="en-GB" sz="1200" b="0" strike="noStrike" spc="-1" dirty="0">
                <a:latin typeface="Arial"/>
              </a:rPr>
              <a:t>Volute</a:t>
            </a:r>
          </a:p>
          <a:p>
            <a:pPr marL="216000" indent="-214560">
              <a:lnSpc>
                <a:spcPct val="100000"/>
              </a:lnSpc>
            </a:pPr>
            <a:r>
              <a:rPr lang="en-GB" sz="1200" b="0" strike="noStrike" spc="-1" dirty="0">
                <a:latin typeface="Arial"/>
              </a:rPr>
              <a:t>Inlet</a:t>
            </a:r>
          </a:p>
          <a:p>
            <a:pPr marL="216000" indent="-214560">
              <a:lnSpc>
                <a:spcPct val="100000"/>
              </a:lnSpc>
            </a:pPr>
            <a:r>
              <a:rPr lang="en-GB" sz="1200" b="0" strike="noStrike" spc="-1" dirty="0">
                <a:latin typeface="Arial"/>
              </a:rPr>
              <a:t>Guide vanes</a:t>
            </a:r>
          </a:p>
          <a:p>
            <a:pPr marL="216000" indent="-214560">
              <a:lnSpc>
                <a:spcPct val="100000"/>
              </a:lnSpc>
            </a:pPr>
            <a:r>
              <a:rPr lang="en-GB" sz="1200" b="0" strike="noStrike" spc="-1" dirty="0">
                <a:latin typeface="Arial"/>
              </a:rPr>
              <a:t>Explain flow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45B5B2EE-98B8-416F-9714-28B2D0C4C932}" type="slidenum">
              <a:rPr lang="en-GB" sz="1400" b="0" strike="noStrike" spc="-1" smtClean="0">
                <a:latin typeface="Times New Roman"/>
              </a:rPr>
              <a:t>18</a:t>
            </a:fld>
            <a:endParaRPr lang="en-GB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89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GV’s a little clearer.</a:t>
            </a:r>
          </a:p>
          <a:p>
            <a:r>
              <a:rPr lang="en-GB" dirty="0"/>
              <a:t>Runner in centre</a:t>
            </a:r>
          </a:p>
          <a:p>
            <a:r>
              <a:rPr lang="en-GB" dirty="0"/>
              <a:t>Indicator on left.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45B5B2EE-98B8-416F-9714-28B2D0C4C932}" type="slidenum">
              <a:rPr lang="en-GB" sz="1400" b="0" strike="noStrike" spc="-1" smtClean="0">
                <a:latin typeface="Times New Roman"/>
              </a:rPr>
              <a:t>19</a:t>
            </a:fld>
            <a:endParaRPr lang="en-GB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1699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3778560" y="9431640"/>
            <a:ext cx="288864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2525" cy="3722687"/>
          </a:xfrm>
          <a:prstGeom prst="rect">
            <a:avLst/>
          </a:prstGeom>
        </p:spPr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889560" y="4715640"/>
            <a:ext cx="4888080" cy="44665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Explain rotation – clockwise in picture.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Ideally vane would be 3D curve, but very hard to make!</a:t>
            </a:r>
          </a:p>
          <a:p>
            <a:pPr marL="216000" indent="-214560"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3778560" y="9431640"/>
            <a:ext cx="288864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2525" cy="3722687"/>
          </a:xfrm>
          <a:prstGeom prst="rect">
            <a:avLst/>
          </a:prstGeom>
        </p:spPr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889560" y="4715640"/>
            <a:ext cx="4888080" cy="44665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Explain rotation – clockwise in picture.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Ideally vane would be 3D curve, but very hard to make!</a:t>
            </a:r>
          </a:p>
          <a:p>
            <a:pPr marL="216000" indent="-214560"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2543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3778560" y="9431640"/>
            <a:ext cx="288864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2525" cy="3722687"/>
          </a:xfrm>
          <a:prstGeom prst="rect">
            <a:avLst/>
          </a:prstGeom>
        </p:spPr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889560" y="4715640"/>
            <a:ext cx="4888080" cy="44665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4560">
              <a:lnSpc>
                <a:spcPct val="100000"/>
              </a:lnSpc>
            </a:pPr>
            <a:r>
              <a:rPr lang="en-GB" sz="2000" b="0" strike="noStrike" spc="-1" dirty="0">
                <a:latin typeface="Arial"/>
              </a:rPr>
              <a:t>SW learning – useful in </a:t>
            </a:r>
            <a:r>
              <a:rPr lang="en-GB" sz="2000" b="0" strike="noStrike" spc="-1" dirty="0" err="1">
                <a:latin typeface="Arial"/>
              </a:rPr>
              <a:t>yr</a:t>
            </a:r>
            <a:r>
              <a:rPr lang="en-GB" sz="2000" b="0" strike="noStrike" spc="-1" dirty="0">
                <a:latin typeface="Arial"/>
              </a:rPr>
              <a:t> 3 &amp; 4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 dirty="0">
                <a:latin typeface="Arial"/>
              </a:rPr>
              <a:t>Is a versatile tool for engineers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 dirty="0">
                <a:latin typeface="Arial"/>
              </a:rPr>
              <a:t>Broad applications - Solids, drafting, Assemblies, kinematics, FEA, Modal, etc</a:t>
            </a:r>
          </a:p>
          <a:p>
            <a:pPr marL="216000" indent="-214560"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 dirty="0">
                <a:latin typeface="Arial"/>
              </a:rPr>
              <a:t>CAD for industry</a:t>
            </a:r>
          </a:p>
          <a:p>
            <a:pPr marL="216000" indent="-214560"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 dirty="0">
                <a:latin typeface="Arial"/>
              </a:rPr>
              <a:t>Reinforce Fluid Mechanics theory and design runner inlet and outlet angles for target op conditions.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 dirty="0">
                <a:latin typeface="Arial"/>
              </a:rPr>
              <a:t>4 types of runner</a:t>
            </a:r>
          </a:p>
          <a:p>
            <a:pPr marL="216000" indent="-214560"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 dirty="0">
                <a:latin typeface="Arial"/>
              </a:rPr>
              <a:t>CAM benefits in manufacturing - later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 dirty="0">
                <a:latin typeface="Arial"/>
              </a:rPr>
              <a:t>Our component “2½D”</a:t>
            </a:r>
          </a:p>
          <a:p>
            <a:pPr marL="216000" indent="-214560"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778560" y="9431640"/>
            <a:ext cx="288864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2525" cy="3722687"/>
          </a:xfrm>
          <a:prstGeom prst="rect">
            <a:avLst/>
          </a:prstGeom>
        </p:spPr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889560" y="4715640"/>
            <a:ext cx="4888080" cy="44665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4560">
              <a:lnSpc>
                <a:spcPct val="100000"/>
              </a:lnSpc>
            </a:pPr>
            <a:r>
              <a:rPr lang="en-GB" sz="2000" b="0" strike="noStrike" spc="-1" dirty="0">
                <a:latin typeface="Arial"/>
              </a:rPr>
              <a:t>Explain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 dirty="0">
                <a:latin typeface="Arial"/>
              </a:rPr>
              <a:t>Belt brake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 dirty="0">
                <a:latin typeface="Arial"/>
              </a:rPr>
              <a:t>Load sensor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 dirty="0">
                <a:latin typeface="Arial"/>
              </a:rPr>
              <a:t>Speed sensor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Draft Tube expands in an attempt to recover some energy.</a:t>
            </a:r>
          </a:p>
          <a:p>
            <a:r>
              <a:rPr lang="en-GB" dirty="0"/>
              <a:t>Not how the experimental Turbine is set up (yet).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45B5B2EE-98B8-416F-9714-28B2D0C4C932}" type="slidenum">
              <a:rPr lang="en-GB" sz="1400" b="0" strike="noStrike" spc="-1" smtClean="0">
                <a:latin typeface="Times New Roman"/>
              </a:rPr>
              <a:t>23</a:t>
            </a:fld>
            <a:endParaRPr lang="en-GB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8620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3778560" y="9431640"/>
            <a:ext cx="288864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2525" cy="3722687"/>
          </a:xfrm>
          <a:prstGeom prst="rect">
            <a:avLst/>
          </a:prstGeom>
        </p:spPr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889560" y="4715640"/>
            <a:ext cx="4888080" cy="44665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Show basics.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Simple part creation using Smart Dimension.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Editing of features &amp; sketch.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View manipulation – with mouse and spacebar + create new view (beneficial for drawings).</a:t>
            </a:r>
          </a:p>
          <a:p>
            <a:pPr marL="216000" indent="-214560"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Demo SolidWorks -Show ‘Intro’ presentation.</a:t>
            </a:r>
            <a:endParaRPr lang="en-GB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Extrude, cut, normal to icon, create assembly (simple pin in cube), mates, window, use the mouse to zoom, rotate.  Resize icon.  Wireframe icon. </a:t>
            </a:r>
            <a:endParaRPr lang="en-GB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2525" cy="3722687"/>
          </a:xfrm>
          <a:prstGeom prst="rect">
            <a:avLst/>
          </a:prstGeom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889560" y="4715640"/>
            <a:ext cx="4888080" cy="44665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Explain practicalities</a:t>
            </a:r>
          </a:p>
          <a:p>
            <a:pPr marL="216000" indent="-214560"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Schedule is in intro handout (we won’t stick to it rigidly)</a:t>
            </a:r>
          </a:p>
          <a:p>
            <a:pPr marL="216000" indent="-214560"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Fluid Mechanics Lecture</a:t>
            </a:r>
          </a:p>
          <a:p>
            <a:pPr marL="216000" indent="-214560"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3778560" y="9431640"/>
            <a:ext cx="288864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3778560" y="9431640"/>
            <a:ext cx="288864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2525" cy="3722687"/>
          </a:xfrm>
          <a:prstGeom prst="rect">
            <a:avLst/>
          </a:prstGeom>
        </p:spPr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889560" y="4715640"/>
            <a:ext cx="4888080" cy="44665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Cross section of francis turbine.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Point out:-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Scroll involute, guide vanes and control mechanism, runner, driveshaft, bearings, draft tube, generator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3D profile of runner – seen better in next slides.</a:t>
            </a:r>
          </a:p>
        </p:txBody>
      </p:sp>
      <p:pic>
        <p:nvPicPr>
          <p:cNvPr id="175" name="Picture 174"/>
          <p:cNvPicPr/>
          <p:nvPr/>
        </p:nvPicPr>
        <p:blipFill>
          <a:blip r:embed="rId3"/>
          <a:stretch/>
        </p:blipFill>
        <p:spPr>
          <a:xfrm>
            <a:off x="432000" y="7398000"/>
            <a:ext cx="6047640" cy="124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54063"/>
            <a:ext cx="4962525" cy="3722687"/>
          </a:xfrm>
          <a:prstGeom prst="rect">
            <a:avLst/>
          </a:prstGeom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66720" y="4715640"/>
            <a:ext cx="5334480" cy="44668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Scale – point out operator!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3778560" y="9431640"/>
            <a:ext cx="288864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2525" cy="3722687"/>
          </a:xfrm>
          <a:prstGeom prst="rect">
            <a:avLst/>
          </a:prstGeom>
        </p:spPr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889560" y="4715640"/>
            <a:ext cx="4888080" cy="44665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Small turbine :-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Scroll tube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Guide vane control mechanism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generator</a:t>
            </a:r>
          </a:p>
          <a:p>
            <a:pPr marL="216000" indent="-214560"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3778560" y="9431640"/>
            <a:ext cx="288864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2525" cy="3722687"/>
          </a:xfrm>
          <a:prstGeom prst="rect">
            <a:avLst/>
          </a:prstGeom>
        </p:spPr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889560" y="4715640"/>
            <a:ext cx="4888080" cy="44665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4560">
              <a:lnSpc>
                <a:spcPct val="100000"/>
              </a:lnSpc>
            </a:pPr>
            <a:r>
              <a:rPr lang="en-GB" sz="2000" b="0" strike="noStrike" spc="-1" dirty="0">
                <a:latin typeface="Arial"/>
              </a:rPr>
              <a:t>Small turbine :-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 dirty="0">
                <a:latin typeface="Arial"/>
              </a:rPr>
              <a:t>Runner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 dirty="0">
                <a:latin typeface="Arial"/>
              </a:rPr>
              <a:t>Guide vanes low and high flow. </a:t>
            </a:r>
          </a:p>
          <a:p>
            <a:pPr marL="216000" indent="-214560"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 dirty="0">
                <a:latin typeface="Arial"/>
              </a:rPr>
              <a:t>Why control speed?</a:t>
            </a:r>
          </a:p>
          <a:p>
            <a:pPr marL="216000" indent="-214560"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 dirty="0">
                <a:latin typeface="Arial"/>
              </a:rPr>
              <a:t>Need a constant speed to generate at specific AC frequency, vanes (and diversions used to control this with varying demand)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 dirty="0">
                <a:latin typeface="Arial"/>
              </a:rPr>
              <a:t>Input power is proportional to Flow x Head</a:t>
            </a:r>
          </a:p>
          <a:p>
            <a:pPr marL="216000" indent="-214560"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3778560" y="9431640"/>
            <a:ext cx="288864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2525" cy="3722687"/>
          </a:xfrm>
          <a:prstGeom prst="rect">
            <a:avLst/>
          </a:prstGeom>
        </p:spPr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889560" y="4715640"/>
            <a:ext cx="4888080" cy="44665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4560">
              <a:lnSpc>
                <a:spcPct val="100000"/>
              </a:lnSpc>
            </a:pPr>
            <a:r>
              <a:rPr lang="en-GB" sz="1600" b="0" strike="noStrike" spc="-1">
                <a:latin typeface="Arial"/>
              </a:rPr>
              <a:t>Columbia Basin, Washington State, USA. The largest power production facility in the USA</a:t>
            </a:r>
          </a:p>
          <a:p>
            <a:pPr marL="216000" indent="-214560">
              <a:lnSpc>
                <a:spcPct val="100000"/>
              </a:lnSpc>
            </a:pPr>
            <a:r>
              <a:rPr lang="en-GB" sz="1600" b="0" strike="noStrike" spc="-1">
                <a:latin typeface="Arial"/>
              </a:rPr>
              <a:t>(Three gorges dam in China – 3 x bigger power production + 3 x as much concrete)</a:t>
            </a:r>
          </a:p>
          <a:p>
            <a:pPr marL="216000" indent="-214560">
              <a:lnSpc>
                <a:spcPct val="100000"/>
              </a:lnSpc>
            </a:pPr>
            <a:r>
              <a:rPr lang="en-GB" sz="1600" b="0" strike="noStrike" spc="-1">
                <a:latin typeface="Arial"/>
              </a:rPr>
              <a:t>Dam is largest concrete structure ever built. (9.2million m^3 concrete)</a:t>
            </a:r>
          </a:p>
          <a:p>
            <a:pPr marL="216000" indent="-214560">
              <a:lnSpc>
                <a:spcPct val="100000"/>
              </a:lnSpc>
            </a:pPr>
            <a:r>
              <a:rPr lang="en-GB" sz="1600" b="0" strike="noStrike" spc="-1">
                <a:latin typeface="Arial"/>
              </a:rPr>
              <a:t>Left Powerhouse = 3 x 10MW + 9 x 125MW = 1155MW</a:t>
            </a:r>
          </a:p>
          <a:p>
            <a:pPr marL="216000" indent="-214560">
              <a:lnSpc>
                <a:spcPct val="100000"/>
              </a:lnSpc>
            </a:pPr>
            <a:r>
              <a:rPr lang="en-GB" sz="1600" b="0" strike="noStrike" spc="-1">
                <a:latin typeface="Arial"/>
              </a:rPr>
              <a:t>Right Powerhouse = 9 x 125MW = 1125MW</a:t>
            </a:r>
          </a:p>
          <a:p>
            <a:pPr marL="216000" indent="-214560">
              <a:lnSpc>
                <a:spcPct val="100000"/>
              </a:lnSpc>
            </a:pPr>
            <a:r>
              <a:rPr lang="en-GB" sz="1600" b="0" strike="noStrike" spc="-1">
                <a:latin typeface="Arial"/>
              </a:rPr>
              <a:t>Construction between 1933 and 1942. Turbines commissioned between 1941 and 1950</a:t>
            </a:r>
          </a:p>
          <a:p>
            <a:pPr marL="216000" indent="-214560">
              <a:lnSpc>
                <a:spcPct val="100000"/>
              </a:lnSpc>
            </a:pPr>
            <a:r>
              <a:rPr lang="en-GB" sz="1600" b="0" strike="noStrike" spc="-1">
                <a:latin typeface="Arial"/>
              </a:rPr>
              <a:t>The turbine runners are currently being replaced – 1</a:t>
            </a:r>
            <a:r>
              <a:rPr lang="en-GB" sz="1600" b="0" strike="noStrike" spc="-1" baseline="30000">
                <a:latin typeface="Arial"/>
              </a:rPr>
              <a:t>st</a:t>
            </a:r>
            <a:r>
              <a:rPr lang="en-GB" sz="1600" b="0" strike="noStrike" spc="-1">
                <a:latin typeface="Arial"/>
              </a:rPr>
              <a:t> in 2001 - efficiency measured at 95.6% (was 92)</a:t>
            </a:r>
          </a:p>
          <a:p>
            <a:pPr marL="216000" indent="-214560">
              <a:lnSpc>
                <a:spcPct val="100000"/>
              </a:lnSpc>
            </a:pPr>
            <a:r>
              <a:rPr lang="en-GB" sz="1600" b="0" strike="noStrike" spc="-1">
                <a:latin typeface="Arial"/>
              </a:rPr>
              <a:t>2 others by end 2003. Work ongoing.</a:t>
            </a:r>
          </a:p>
          <a:p>
            <a:pPr marL="216000" indent="-214560">
              <a:lnSpc>
                <a:spcPct val="100000"/>
              </a:lnSpc>
            </a:pPr>
            <a:endParaRPr lang="en-GB" sz="16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lang="en-GB" sz="1600" b="0" strike="noStrike" spc="-1">
                <a:latin typeface="Arial"/>
              </a:rPr>
              <a:t>The scheme provides </a:t>
            </a:r>
            <a:r>
              <a:rPr lang="en-GB" sz="1600" b="0" strike="noStrike" spc="-1">
                <a:solidFill>
                  <a:srgbClr val="000000"/>
                </a:solidFill>
                <a:latin typeface="Arial"/>
              </a:rPr>
              <a:t>flood control, irrigation, hydropower production, recreation,  and wildlife benefits.</a:t>
            </a:r>
            <a:endParaRPr lang="en-GB" sz="16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lang="en-GB" sz="1600" b="0" strike="noStrike" spc="-1">
                <a:solidFill>
                  <a:srgbClr val="000000"/>
                </a:solidFill>
                <a:latin typeface="Arial"/>
              </a:rPr>
              <a:t>Franklin . D Roosevelt lake is 151 miles long</a:t>
            </a:r>
            <a:endParaRPr lang="en-GB" sz="16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lang="en-GB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3778560" y="9431640"/>
            <a:ext cx="288864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2525" cy="3722687"/>
          </a:xfrm>
          <a:prstGeom prst="rect">
            <a:avLst/>
          </a:prstGeom>
        </p:spPr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889560" y="4715640"/>
            <a:ext cx="4888080" cy="44665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Scroll casing for turbine in the Grand Coulee dam (3</a:t>
            </a:r>
            <a:r>
              <a:rPr lang="en-GB" sz="2000" b="0" strike="noStrike" spc="-1" baseline="30000">
                <a:latin typeface="Arial"/>
              </a:rPr>
              <a:t>rd</a:t>
            </a:r>
            <a:r>
              <a:rPr lang="en-GB" sz="2000" b="0" strike="noStrike" spc="-1">
                <a:latin typeface="Arial"/>
              </a:rPr>
              <a:t> powerplant). </a:t>
            </a:r>
          </a:p>
          <a:p>
            <a:pPr marL="216000" indent="-214560"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3</a:t>
            </a:r>
            <a:r>
              <a:rPr lang="en-GB" sz="2000" b="0" strike="noStrike" spc="-1" baseline="30000">
                <a:latin typeface="Arial"/>
              </a:rPr>
              <a:t>rd</a:t>
            </a:r>
            <a:r>
              <a:rPr lang="en-GB" sz="2000" b="0" strike="noStrike" spc="-1">
                <a:latin typeface="Arial"/>
              </a:rPr>
              <a:t> Powerhouse = 3 x 600MW + 3 x 800MW = 4200MW Building started in 1967, and turbines commissioned between 1975 and 1980</a:t>
            </a:r>
          </a:p>
          <a:p>
            <a:pPr marL="216000" indent="-214560"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Total 6480MW, but runs at an average 1/3 capacity over year - (2400MW)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Each generator fed by individual Penstock – largest is 12.2 m diameter carrying up to 1000 m^3/sec Water Head 100m</a:t>
            </a:r>
          </a:p>
          <a:p>
            <a:pPr marL="216000" indent="-21456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Average water release over 1 year is  3200m^3/sec</a:t>
            </a:r>
          </a:p>
          <a:p>
            <a:pPr marL="216000" indent="-214560"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685800" y="762120"/>
            <a:ext cx="77706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000000"/>
                </a:solidFill>
                <a:ea typeface="DejaVu Sans"/>
              </a:rPr>
              <a:t>Turbomachinery CAD</a:t>
            </a:r>
            <a:br>
              <a:rPr dirty="0"/>
            </a:br>
            <a:r>
              <a:rPr lang="en-GB" sz="4400" b="0" strike="noStrike" spc="-1" dirty="0">
                <a:solidFill>
                  <a:srgbClr val="000000"/>
                </a:solidFill>
                <a:ea typeface="DejaVu Sans"/>
              </a:rPr>
              <a:t>Francis Turbine</a:t>
            </a:r>
            <a:endParaRPr lang="en-GB" sz="4400" b="0" strike="noStrike" spc="-1" dirty="0"/>
          </a:p>
        </p:txBody>
      </p:sp>
      <p:sp>
        <p:nvSpPr>
          <p:cNvPr id="83" name="CustomShape 2"/>
          <p:cNvSpPr/>
          <p:nvPr/>
        </p:nvSpPr>
        <p:spPr>
          <a:xfrm>
            <a:off x="1115640" y="3124080"/>
            <a:ext cx="6959880" cy="175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Bef>
                <a:spcPts val="641"/>
              </a:spcBef>
            </a:pPr>
            <a:r>
              <a:rPr lang="en-GB" sz="28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Course Work Module - Trinity Term ‘2</a:t>
            </a:r>
            <a:r>
              <a:rPr lang="en-GB" sz="2800" spc="-1" dirty="0">
                <a:solidFill>
                  <a:srgbClr val="000000"/>
                </a:solidFill>
                <a:latin typeface="+mj-lt"/>
                <a:ea typeface="DejaVu Sans"/>
              </a:rPr>
              <a:t>4</a:t>
            </a:r>
            <a:endParaRPr lang="en-GB" sz="2800" b="0" strike="noStrike" spc="-1" dirty="0">
              <a:latin typeface="+mj-lt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endParaRPr lang="en-GB" sz="2800" b="0" strike="noStrike" spc="-1" dirty="0">
              <a:latin typeface="+mj-lt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r>
              <a:rPr lang="en-GB" sz="2800" spc="-1" dirty="0">
                <a:solidFill>
                  <a:srgbClr val="000000"/>
                </a:solidFill>
                <a:latin typeface="+mj-lt"/>
              </a:rPr>
              <a:t>Kam Chana and Ben Fudge</a:t>
            </a:r>
            <a:endParaRPr lang="en-GB" sz="2800" b="0" strike="noStrike" spc="-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609480" y="304920"/>
            <a:ext cx="7770600" cy="8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Grand Coulee Dam</a:t>
            </a:r>
            <a:endParaRPr lang="en-GB" sz="4400" b="0" strike="noStrike" spc="-1">
              <a:latin typeface="Arial"/>
            </a:endParaRPr>
          </a:p>
        </p:txBody>
      </p:sp>
      <p:pic>
        <p:nvPicPr>
          <p:cNvPr id="114" name="Picture 4"/>
          <p:cNvPicPr/>
          <p:nvPr/>
        </p:nvPicPr>
        <p:blipFill>
          <a:blip r:embed="rId3"/>
          <a:stretch/>
        </p:blipFill>
        <p:spPr>
          <a:xfrm>
            <a:off x="1066680" y="1219320"/>
            <a:ext cx="7313400" cy="4998960"/>
          </a:xfrm>
          <a:prstGeom prst="rect">
            <a:avLst/>
          </a:prstGeom>
          <a:ln>
            <a:noFill/>
          </a:ln>
        </p:spPr>
      </p:pic>
      <p:sp>
        <p:nvSpPr>
          <p:cNvPr id="115" name="CustomShape 2"/>
          <p:cNvSpPr/>
          <p:nvPr/>
        </p:nvSpPr>
        <p:spPr>
          <a:xfrm>
            <a:off x="158760" y="6303240"/>
            <a:ext cx="8782920" cy="47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http://www.ifiberone.com/news/grantcounty/couleecity/grand-coulee-dam-american-legion-post-honored/article_ada097ca-197f-11e2-8bfa-001a4bcf6878.html</a:t>
            </a:r>
            <a:endParaRPr lang="en-GB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609480" y="152280"/>
            <a:ext cx="777060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Francis Turbine – scroll casing 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685800" y="1981080"/>
            <a:ext cx="7770600" cy="411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280">
              <a:lnSpc>
                <a:spcPct val="100000"/>
              </a:lnSpc>
              <a:spcBef>
                <a:spcPts val="641"/>
              </a:spcBef>
            </a:pPr>
            <a:endParaRPr lang="en-GB" sz="1800" b="0" strike="noStrike" spc="-1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641"/>
              </a:spcBef>
            </a:pPr>
            <a:endParaRPr lang="en-GB" sz="1800" b="0" strike="noStrike" spc="-1">
              <a:latin typeface="Arial"/>
            </a:endParaRPr>
          </a:p>
        </p:txBody>
      </p:sp>
      <p:pic>
        <p:nvPicPr>
          <p:cNvPr id="118" name="Picture 4"/>
          <p:cNvPicPr/>
          <p:nvPr/>
        </p:nvPicPr>
        <p:blipFill>
          <a:blip r:embed="rId3"/>
          <a:stretch/>
        </p:blipFill>
        <p:spPr>
          <a:xfrm>
            <a:off x="838080" y="838080"/>
            <a:ext cx="7389720" cy="5702040"/>
          </a:xfrm>
          <a:prstGeom prst="rect">
            <a:avLst/>
          </a:prstGeom>
          <a:ln>
            <a:noFill/>
          </a:ln>
        </p:spPr>
      </p:pic>
      <p:sp>
        <p:nvSpPr>
          <p:cNvPr id="119" name="CustomShape 3"/>
          <p:cNvSpPr/>
          <p:nvPr/>
        </p:nvSpPr>
        <p:spPr>
          <a:xfrm>
            <a:off x="2405160" y="1947960"/>
            <a:ext cx="9142200" cy="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120" name="CustomShape 4"/>
          <p:cNvSpPr/>
          <p:nvPr/>
        </p:nvSpPr>
        <p:spPr>
          <a:xfrm>
            <a:off x="936000" y="6541200"/>
            <a:ext cx="7270920" cy="30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http://users.owt.com/chubbard/gcdam/html/photos/construction.html</a:t>
            </a:r>
            <a:endParaRPr lang="en-GB" sz="15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228600" y="304920"/>
            <a:ext cx="7770600" cy="190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Francis</a:t>
            </a:r>
            <a:br/>
            <a:r>
              <a:rPr lang="en-GB" sz="4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Turbine -</a:t>
            </a:r>
            <a:br/>
            <a:r>
              <a:rPr lang="en-GB" sz="4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Runner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685800" y="1981080"/>
            <a:ext cx="7770600" cy="411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280">
              <a:lnSpc>
                <a:spcPct val="100000"/>
              </a:lnSpc>
              <a:spcBef>
                <a:spcPts val="641"/>
              </a:spcBef>
            </a:pPr>
            <a:r>
              <a:rPr lang="en-GB" sz="3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GB" sz="3200" b="0" strike="noStrike" spc="-1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641"/>
              </a:spcBef>
            </a:pPr>
            <a:endParaRPr lang="en-GB" sz="3200" b="0" strike="noStrike" spc="-1">
              <a:latin typeface="Arial"/>
            </a:endParaRPr>
          </a:p>
        </p:txBody>
      </p:sp>
      <p:pic>
        <p:nvPicPr>
          <p:cNvPr id="123" name="Picture 4"/>
          <p:cNvPicPr/>
          <p:nvPr/>
        </p:nvPicPr>
        <p:blipFill>
          <a:blip r:embed="rId3"/>
          <a:stretch/>
        </p:blipFill>
        <p:spPr>
          <a:xfrm>
            <a:off x="2590920" y="152280"/>
            <a:ext cx="5052960" cy="6551280"/>
          </a:xfrm>
          <a:prstGeom prst="rect">
            <a:avLst/>
          </a:prstGeom>
          <a:ln>
            <a:noFill/>
          </a:ln>
        </p:spPr>
      </p:pic>
      <p:sp>
        <p:nvSpPr>
          <p:cNvPr id="124" name="CustomShape 3"/>
          <p:cNvSpPr/>
          <p:nvPr/>
        </p:nvSpPr>
        <p:spPr>
          <a:xfrm>
            <a:off x="216000" y="2448000"/>
            <a:ext cx="2662920" cy="107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http://users.owt.com/chubbard/gcdam/html/photos/construction.html</a:t>
            </a:r>
            <a:endParaRPr lang="en-GB" sz="15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609480" y="228600"/>
            <a:ext cx="777060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Francis Turbine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685800" y="1981080"/>
            <a:ext cx="7770600" cy="411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280">
              <a:lnSpc>
                <a:spcPct val="100000"/>
              </a:lnSpc>
              <a:spcBef>
                <a:spcPts val="641"/>
              </a:spcBef>
            </a:pPr>
            <a:r>
              <a:rPr lang="en-GB" sz="3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GB" sz="3200" b="0" strike="noStrike" spc="-1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641"/>
              </a:spcBef>
            </a:pPr>
            <a:endParaRPr lang="en-GB" sz="3200" b="0" strike="noStrike" spc="-1">
              <a:latin typeface="Arial"/>
            </a:endParaRPr>
          </a:p>
        </p:txBody>
      </p:sp>
      <p:pic>
        <p:nvPicPr>
          <p:cNvPr id="127" name="Picture 4"/>
          <p:cNvPicPr/>
          <p:nvPr/>
        </p:nvPicPr>
        <p:blipFill>
          <a:blip r:embed="rId3"/>
          <a:stretch/>
        </p:blipFill>
        <p:spPr>
          <a:xfrm>
            <a:off x="1523880" y="990720"/>
            <a:ext cx="6246720" cy="5483160"/>
          </a:xfrm>
          <a:prstGeom prst="rect">
            <a:avLst/>
          </a:prstGeom>
          <a:ln>
            <a:noFill/>
          </a:ln>
        </p:spPr>
      </p:pic>
      <p:sp>
        <p:nvSpPr>
          <p:cNvPr id="128" name="CustomShape 3"/>
          <p:cNvSpPr/>
          <p:nvPr/>
        </p:nvSpPr>
        <p:spPr>
          <a:xfrm>
            <a:off x="504000" y="6525360"/>
            <a:ext cx="856692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https://en.wikipedia.org/wiki/Grand_Coulee_Dam#/media/File:Water_turbine_grandcoulee.jpg</a:t>
            </a:r>
            <a:endParaRPr lang="en-GB" sz="15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685800" y="304920"/>
            <a:ext cx="777060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Component Modelling</a:t>
            </a:r>
            <a:endParaRPr lang="en-GB" sz="4400" b="0" strike="noStrike" spc="-1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420C24-C237-45E6-A312-F5E6341F3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92" y="1065240"/>
            <a:ext cx="3225078" cy="2878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424B5D-545B-43C9-A80B-E64745326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717" y="3429000"/>
            <a:ext cx="3691304" cy="2958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6C77BA-8ED5-4BC6-9531-E2A7757C7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056" y="1065240"/>
            <a:ext cx="3206891" cy="2878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685800" y="228600"/>
            <a:ext cx="7770600" cy="8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Motion Analysis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685800" y="1981080"/>
            <a:ext cx="7770600" cy="411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280">
              <a:lnSpc>
                <a:spcPct val="100000"/>
              </a:lnSpc>
              <a:spcBef>
                <a:spcPts val="641"/>
              </a:spcBef>
            </a:pPr>
            <a:r>
              <a:rPr lang="en-GB" sz="3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GB" sz="3200" b="0" strike="noStrike" spc="-1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48BBE1-D38A-42CB-94CD-F70854316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787" y="1206378"/>
            <a:ext cx="5655225" cy="46844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85800" y="304920"/>
            <a:ext cx="7770600" cy="8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Surface Modelling</a:t>
            </a:r>
            <a:endParaRPr lang="en-GB" sz="4400" b="0" strike="noStrike" spc="-1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488F53-5523-4890-BF4A-A2EB5D497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54" y="1384056"/>
            <a:ext cx="6108091" cy="43836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648000" y="-277920"/>
            <a:ext cx="77706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Turbine Test Bench</a:t>
            </a:r>
            <a:endParaRPr lang="en-GB" sz="4400" b="0" strike="noStrike" spc="-1" dirty="0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685800" y="1981080"/>
            <a:ext cx="7770600" cy="411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280">
              <a:lnSpc>
                <a:spcPct val="100000"/>
              </a:lnSpc>
              <a:spcBef>
                <a:spcPts val="641"/>
              </a:spcBef>
            </a:pPr>
            <a:r>
              <a:rPr lang="en-GB" sz="3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GB" sz="3200" b="0" strike="noStrike" spc="-1"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5DDB0A-5CB5-4FF8-A9AC-13AC3EAFD6D7}"/>
              </a:ext>
            </a:extLst>
          </p:cNvPr>
          <p:cNvGrpSpPr/>
          <p:nvPr/>
        </p:nvGrpSpPr>
        <p:grpSpPr>
          <a:xfrm>
            <a:off x="913734" y="863280"/>
            <a:ext cx="7582266" cy="5696603"/>
            <a:chOff x="913734" y="863280"/>
            <a:chExt cx="7582266" cy="56966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071C3C2-48F7-4A5B-94A5-3D937D979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3734" y="863280"/>
              <a:ext cx="7582266" cy="569660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0FE113-F98C-441E-A7FD-94F0F554F2E2}"/>
                </a:ext>
              </a:extLst>
            </p:cNvPr>
            <p:cNvSpPr/>
            <p:nvPr/>
          </p:nvSpPr>
          <p:spPr>
            <a:xfrm>
              <a:off x="5656634" y="3210128"/>
              <a:ext cx="520430" cy="56420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06506-D141-47C5-AA77-F7EA41B3E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119" y="1111302"/>
            <a:ext cx="5394362" cy="5491060"/>
          </a:xfrm>
          <a:prstGeom prst="rect">
            <a:avLst/>
          </a:prstGeom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BB3F69A3-5F92-4739-9446-2691A0B05718}"/>
              </a:ext>
            </a:extLst>
          </p:cNvPr>
          <p:cNvSpPr/>
          <p:nvPr/>
        </p:nvSpPr>
        <p:spPr>
          <a:xfrm>
            <a:off x="648000" y="112542"/>
            <a:ext cx="7770600" cy="7507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Francis Turbine</a:t>
            </a:r>
            <a:endParaRPr lang="en-GB" sz="4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>
            <a:extLst>
              <a:ext uri="{FF2B5EF4-FFF2-40B4-BE49-F238E27FC236}">
                <a16:creationId xmlns:a16="http://schemas.microsoft.com/office/drawing/2014/main" id="{BB3F69A3-5F92-4739-9446-2691A0B05718}"/>
              </a:ext>
            </a:extLst>
          </p:cNvPr>
          <p:cNvSpPr/>
          <p:nvPr/>
        </p:nvSpPr>
        <p:spPr>
          <a:xfrm>
            <a:off x="648000" y="112542"/>
            <a:ext cx="7770600" cy="7507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Francis Turbine</a:t>
            </a:r>
            <a:endParaRPr lang="en-GB" sz="4400" b="0" strike="noStrike" spc="-1" dirty="0"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5C3C9-0AE7-40C0-A15B-01AE6E83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935" y="1026942"/>
            <a:ext cx="5389262" cy="557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396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88B2-F4FA-44D7-9CF1-7F4148D13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6450"/>
            <a:ext cx="8229240" cy="1144800"/>
          </a:xfrm>
        </p:spPr>
        <p:txBody>
          <a:bodyPr/>
          <a:lstStyle/>
          <a:p>
            <a:r>
              <a:rPr lang="en-GB" dirty="0"/>
              <a:t>Demonstrators week 7…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BF7C1A-3939-495E-BF12-1CAD64BBFE67}"/>
              </a:ext>
            </a:extLst>
          </p:cNvPr>
          <p:cNvSpPr txBox="1"/>
          <p:nvPr/>
        </p:nvSpPr>
        <p:spPr>
          <a:xfrm>
            <a:off x="1111348" y="3632122"/>
            <a:ext cx="4391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Tuesday Lecture by Prof Kam Chana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EC9F1-7F9C-47E2-9038-003F680AD322}"/>
              </a:ext>
            </a:extLst>
          </p:cNvPr>
          <p:cNvSpPr txBox="1"/>
          <p:nvPr/>
        </p:nvSpPr>
        <p:spPr>
          <a:xfrm>
            <a:off x="1111348" y="1729447"/>
            <a:ext cx="71745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Monday Kam, Ben, Joe </a:t>
            </a:r>
          </a:p>
          <a:p>
            <a:r>
              <a:rPr lang="en-GB" sz="2000" dirty="0"/>
              <a:t>Tuesday Ben, Kam, Joe</a:t>
            </a:r>
          </a:p>
          <a:p>
            <a:r>
              <a:rPr lang="en-GB" sz="2000" dirty="0"/>
              <a:t>Wednesday Ben, Joe</a:t>
            </a:r>
          </a:p>
          <a:p>
            <a:r>
              <a:rPr lang="en-GB" sz="2000" dirty="0"/>
              <a:t>Thursday Ben, Kam, Joe </a:t>
            </a:r>
          </a:p>
          <a:p>
            <a:r>
              <a:rPr lang="en-GB" sz="2000" dirty="0"/>
              <a:t>Friday – Kam, Ben</a:t>
            </a:r>
          </a:p>
        </p:txBody>
      </p:sp>
    </p:spTree>
    <p:extLst>
      <p:ext uri="{BB962C8B-B14F-4D97-AF65-F5344CB8AC3E}">
        <p14:creationId xmlns:p14="http://schemas.microsoft.com/office/powerpoint/2010/main" val="2292017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685800" y="0"/>
            <a:ext cx="7770600" cy="79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Turbine Runner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685800" y="1981080"/>
            <a:ext cx="7770600" cy="411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280">
              <a:lnSpc>
                <a:spcPct val="100000"/>
              </a:lnSpc>
              <a:spcBef>
                <a:spcPts val="641"/>
              </a:spcBef>
            </a:pPr>
            <a:endParaRPr lang="en-GB" sz="1800" b="0" strike="noStrike" spc="-1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641"/>
              </a:spcBef>
            </a:pPr>
            <a:endParaRPr lang="en-GB" sz="1800" b="0" strike="noStrike" spc="-1"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246EDF-396C-48A9-911E-608D8A413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959" y="763920"/>
            <a:ext cx="6704081" cy="5863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685800" y="0"/>
            <a:ext cx="7770600" cy="79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Turbine Runner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685800" y="1981080"/>
            <a:ext cx="7770600" cy="411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280">
              <a:lnSpc>
                <a:spcPct val="100000"/>
              </a:lnSpc>
              <a:spcBef>
                <a:spcPts val="641"/>
              </a:spcBef>
            </a:pPr>
            <a:endParaRPr lang="en-GB" sz="1800" b="0" strike="noStrike" spc="-1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641"/>
              </a:spcBef>
            </a:pPr>
            <a:endParaRPr lang="en-GB" sz="1800" b="0" strike="noStrike" spc="-1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C4869B-EBD0-4395-A959-28C14B4C8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828" y="922609"/>
            <a:ext cx="5929865" cy="4788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8CB4A4-73C8-46AC-BCB3-580692CB4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85" y="916981"/>
            <a:ext cx="22669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727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720000" y="94680"/>
            <a:ext cx="77706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Dynamometer</a:t>
            </a:r>
            <a:endParaRPr lang="en-GB" sz="4400" b="0" strike="noStrike" spc="-1" dirty="0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685800" y="1981080"/>
            <a:ext cx="7770600" cy="411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280">
              <a:lnSpc>
                <a:spcPct val="100000"/>
              </a:lnSpc>
              <a:spcBef>
                <a:spcPts val="641"/>
              </a:spcBef>
            </a:pPr>
            <a:r>
              <a:rPr lang="en-GB" sz="3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GB" sz="3200" b="0" strike="noStrike" spc="-1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6F072F-FA5B-4973-9D2D-99B2B0B05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288" y="858426"/>
            <a:ext cx="4730664" cy="59048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DEBFBE-1F32-4564-BEBC-8EDEE16FD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866" y="1228505"/>
            <a:ext cx="5188267" cy="5079040"/>
          </a:xfrm>
          <a:prstGeom prst="rect">
            <a:avLst/>
          </a:prstGeom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2ECF8BBE-032F-4952-9FB2-8B2A6B103A34}"/>
              </a:ext>
            </a:extLst>
          </p:cNvPr>
          <p:cNvSpPr/>
          <p:nvPr/>
        </p:nvSpPr>
        <p:spPr>
          <a:xfrm>
            <a:off x="720000" y="94680"/>
            <a:ext cx="77706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Draft Tube</a:t>
            </a:r>
            <a:endParaRPr lang="en-GB" sz="4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685800" y="304920"/>
            <a:ext cx="77706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Turbomachinery CAD</a:t>
            </a:r>
            <a:endParaRPr lang="en-GB" sz="4400" b="0" strike="noStrike" spc="-1" dirty="0">
              <a:latin typeface="+mj-lt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627840" y="1412640"/>
            <a:ext cx="7770600" cy="411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2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lang="en-GB" sz="3200" b="0" strike="noStrike" spc="-1" dirty="0">
                <a:solidFill>
                  <a:srgbClr val="000000"/>
                </a:solidFill>
                <a:ea typeface="DejaVu Sans"/>
              </a:rPr>
              <a:t>How to use SolidWorks</a:t>
            </a:r>
            <a:endParaRPr lang="en-GB" sz="3200" b="0" strike="noStrike" spc="-1" dirty="0"/>
          </a:p>
          <a:p>
            <a:pPr marL="1143000" lvl="2" indent="-2268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400" b="0" strike="noStrike" spc="-1" dirty="0">
                <a:solidFill>
                  <a:srgbClr val="000000"/>
                </a:solidFill>
                <a:ea typeface="DejaVu Sans"/>
              </a:rPr>
              <a:t>Always use Smart Dimension</a:t>
            </a:r>
            <a:endParaRPr lang="en-GB" sz="2400" b="0" strike="noStrike" spc="-1" dirty="0"/>
          </a:p>
          <a:p>
            <a:pPr marL="1143000" lvl="2" indent="-2268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400" b="0" strike="noStrike" spc="-1" dirty="0">
                <a:solidFill>
                  <a:srgbClr val="000000"/>
                </a:solidFill>
                <a:ea typeface="DejaVu Sans"/>
              </a:rPr>
              <a:t>Use Edit Sketch or Edit Feature to modify parts</a:t>
            </a:r>
            <a:endParaRPr lang="en-GB" sz="2400" b="0" strike="noStrike" spc="-1" dirty="0"/>
          </a:p>
          <a:p>
            <a:pPr>
              <a:lnSpc>
                <a:spcPct val="100000"/>
              </a:lnSpc>
            </a:pPr>
            <a:endParaRPr lang="en-GB" sz="2400" b="0" strike="noStrike" spc="-1" dirty="0"/>
          </a:p>
          <a:p>
            <a:pPr marL="1143000" lvl="2" indent="-2268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400" b="0" strike="noStrike" spc="-1" dirty="0">
                <a:solidFill>
                  <a:srgbClr val="000000"/>
                </a:solidFill>
                <a:ea typeface="DejaVu Sans"/>
              </a:rPr>
              <a:t>Refer to 1</a:t>
            </a:r>
            <a:r>
              <a:rPr lang="en-GB" sz="2400" b="0" strike="noStrike" spc="-1" baseline="30000" dirty="0">
                <a:solidFill>
                  <a:srgbClr val="000000"/>
                </a:solidFill>
                <a:ea typeface="DejaVu Sans"/>
              </a:rPr>
              <a:t>st</a:t>
            </a:r>
            <a:r>
              <a:rPr lang="en-GB" sz="2400" b="0" strike="noStrike" spc="-1" dirty="0">
                <a:solidFill>
                  <a:srgbClr val="000000"/>
                </a:solidFill>
                <a:ea typeface="DejaVu Sans"/>
              </a:rPr>
              <a:t> year notes on Canvas</a:t>
            </a:r>
            <a:endParaRPr lang="en-GB" sz="2400" b="0" strike="noStrike" spc="-1" dirty="0"/>
          </a:p>
          <a:p>
            <a:pPr marL="743040" lvl="1" indent="-2840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lang="en-GB" sz="2800" b="0" strike="noStrike" spc="-1" dirty="0">
                <a:solidFill>
                  <a:srgbClr val="000000"/>
                </a:solidFill>
                <a:ea typeface="DejaVu Sans"/>
              </a:rPr>
              <a:t>Instruction given for first part</a:t>
            </a:r>
            <a:endParaRPr lang="en-GB" sz="2800" b="0" strike="noStrike" spc="-1" dirty="0"/>
          </a:p>
          <a:p>
            <a:pPr marL="743040" lvl="1" indent="-2840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lang="en-GB" sz="2800" b="0" strike="noStrike" spc="-1" dirty="0">
                <a:solidFill>
                  <a:srgbClr val="000000"/>
                </a:solidFill>
                <a:ea typeface="DejaVu Sans"/>
              </a:rPr>
              <a:t>Save regularly !!</a:t>
            </a:r>
            <a:endParaRPr lang="en-GB" sz="2800" b="0" strike="noStrike" spc="-1" dirty="0"/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GB" sz="2800" b="0" strike="noStrike" spc="-1" dirty="0">
              <a:latin typeface="Arial"/>
            </a:endParaRPr>
          </a:p>
        </p:txBody>
      </p:sp>
      <p:pic>
        <p:nvPicPr>
          <p:cNvPr id="161" name="Picture 5"/>
          <p:cNvPicPr/>
          <p:nvPr/>
        </p:nvPicPr>
        <p:blipFill>
          <a:blip r:embed="rId3"/>
          <a:srcRect l="5481"/>
          <a:stretch/>
        </p:blipFill>
        <p:spPr>
          <a:xfrm>
            <a:off x="2627640" y="2945160"/>
            <a:ext cx="885960" cy="326520"/>
          </a:xfrm>
          <a:prstGeom prst="rect">
            <a:avLst/>
          </a:prstGeom>
          <a:ln>
            <a:noFill/>
          </a:ln>
        </p:spPr>
      </p:pic>
      <p:pic>
        <p:nvPicPr>
          <p:cNvPr id="162" name="Picture 6"/>
          <p:cNvPicPr/>
          <p:nvPr/>
        </p:nvPicPr>
        <p:blipFill>
          <a:blip r:embed="rId4"/>
          <a:srcRect l="3056"/>
          <a:stretch/>
        </p:blipFill>
        <p:spPr>
          <a:xfrm>
            <a:off x="4356000" y="2944440"/>
            <a:ext cx="1024920" cy="313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B1259-C9D6-411D-BB0F-56D67D17B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Demonstrators week 8…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83DEA-A2E3-422A-B129-B917C8D82AD3}"/>
              </a:ext>
            </a:extLst>
          </p:cNvPr>
          <p:cNvSpPr txBox="1"/>
          <p:nvPr/>
        </p:nvSpPr>
        <p:spPr>
          <a:xfrm>
            <a:off x="1083212" y="3748738"/>
            <a:ext cx="4529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Tuesday Lecture by Prof Kam Chana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7C736E-F22A-4DD7-9AF6-A081E2E288EA}"/>
              </a:ext>
            </a:extLst>
          </p:cNvPr>
          <p:cNvSpPr txBox="1"/>
          <p:nvPr/>
        </p:nvSpPr>
        <p:spPr>
          <a:xfrm>
            <a:off x="1083212" y="1767961"/>
            <a:ext cx="71745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Monday Kam, Ben, Joe </a:t>
            </a:r>
          </a:p>
          <a:p>
            <a:r>
              <a:rPr lang="en-GB" sz="2000" dirty="0"/>
              <a:t>Tuesday Ben, Kam, Joe</a:t>
            </a:r>
          </a:p>
          <a:p>
            <a:r>
              <a:rPr lang="en-GB" sz="2000" dirty="0"/>
              <a:t>Wednesday Ben, Joe</a:t>
            </a:r>
          </a:p>
          <a:p>
            <a:r>
              <a:rPr lang="en-GB" sz="2000" dirty="0"/>
              <a:t>Thursday Ben, Kam, Joe </a:t>
            </a:r>
          </a:p>
          <a:p>
            <a:r>
              <a:rPr lang="en-GB" sz="2000" dirty="0"/>
              <a:t>Friday – Kam, Ben</a:t>
            </a:r>
          </a:p>
        </p:txBody>
      </p:sp>
    </p:spTree>
    <p:extLst>
      <p:ext uri="{BB962C8B-B14F-4D97-AF65-F5344CB8AC3E}">
        <p14:creationId xmlns:p14="http://schemas.microsoft.com/office/powerpoint/2010/main" val="3931876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685800" y="314205"/>
            <a:ext cx="777060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Mechanical / Civil CAD</a:t>
            </a:r>
            <a:endParaRPr lang="en-GB" sz="4400" b="0" strike="noStrike" spc="-1" dirty="0">
              <a:latin typeface="+mj-lt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685800" y="1219320"/>
            <a:ext cx="7770600" cy="487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2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lang="en-GB" sz="32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Objectives</a:t>
            </a:r>
            <a:endParaRPr lang="en-GB" sz="3200" b="0" strike="noStrike" spc="-1" dirty="0">
              <a:latin typeface="+mj-lt"/>
            </a:endParaRPr>
          </a:p>
          <a:p>
            <a:pPr marL="743040" lvl="1" indent="-2840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lang="en-GB" sz="28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Gain insight into the use of CAD</a:t>
            </a:r>
            <a:endParaRPr lang="en-GB" sz="2800" b="0" strike="noStrike" spc="-1" dirty="0">
              <a:latin typeface="+mj-lt"/>
            </a:endParaRPr>
          </a:p>
          <a:p>
            <a:pPr marL="743040" lvl="1" indent="-2840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lang="en-GB" sz="28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Further experience of  SolidWorks</a:t>
            </a:r>
            <a:endParaRPr lang="en-GB" sz="2800" b="0" strike="noStrike" spc="-1" dirty="0">
              <a:latin typeface="+mj-lt"/>
            </a:endParaRPr>
          </a:p>
          <a:p>
            <a:pPr marL="1143000" lvl="2" indent="-2268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4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Solid &amp; surface modelling of turbine components</a:t>
            </a:r>
            <a:endParaRPr lang="en-GB" sz="2400" b="0" strike="noStrike" spc="-1" dirty="0">
              <a:latin typeface="+mj-lt"/>
            </a:endParaRPr>
          </a:p>
          <a:p>
            <a:pPr marL="1143000" lvl="2" indent="-2268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4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Motion analysis and redesign of mechanism</a:t>
            </a:r>
            <a:endParaRPr lang="en-GB" sz="2400" b="0" strike="noStrike" spc="-1" dirty="0">
              <a:latin typeface="+mj-lt"/>
            </a:endParaRPr>
          </a:p>
          <a:p>
            <a:pPr marL="1143000" lvl="2" indent="-2268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4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Drawings and animation</a:t>
            </a:r>
            <a:endParaRPr lang="en-GB" sz="2400" b="0" strike="noStrike" spc="-1" dirty="0">
              <a:latin typeface="+mj-lt"/>
            </a:endParaRPr>
          </a:p>
          <a:p>
            <a:pPr marL="743040" lvl="1" indent="-2840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lang="en-GB" sz="28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Design runner to target performance </a:t>
            </a:r>
            <a:endParaRPr lang="en-GB" sz="2800" b="0" strike="noStrike" spc="-1" dirty="0">
              <a:latin typeface="+mj-lt"/>
            </a:endParaRPr>
          </a:p>
          <a:p>
            <a:pPr marL="743040" lvl="1" indent="-2840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lang="en-GB" sz="28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Process runner test results to give turbine efficiency</a:t>
            </a:r>
          </a:p>
          <a:p>
            <a:pPr marL="743040" lvl="1" indent="-2840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lang="en-GB" sz="2800" spc="-1" dirty="0">
                <a:solidFill>
                  <a:srgbClr val="000000"/>
                </a:solidFill>
                <a:latin typeface="+mj-lt"/>
              </a:rPr>
              <a:t>Write report</a:t>
            </a:r>
            <a:endParaRPr lang="en-GB" sz="2800" b="0" strike="noStrike" spc="-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685800" y="1981080"/>
            <a:ext cx="7770600" cy="411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1907C-BAE4-401A-BA70-D1A7A75EFA9A}"/>
              </a:ext>
            </a:extLst>
          </p:cNvPr>
          <p:cNvSpPr txBox="1"/>
          <p:nvPr/>
        </p:nvSpPr>
        <p:spPr>
          <a:xfrm>
            <a:off x="140036" y="6343723"/>
            <a:ext cx="347552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(see Canvas - student allocation)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2120A0-CA13-E101-769F-CBB510B2C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36" y="126120"/>
            <a:ext cx="8862128" cy="46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9B3E52-22C2-1404-C01D-0CA23E9A0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679" y="4952069"/>
            <a:ext cx="6442841" cy="1245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4"/>
          <p:cNvPicPr/>
          <p:nvPr/>
        </p:nvPicPr>
        <p:blipFill>
          <a:blip r:embed="rId3"/>
          <a:stretch/>
        </p:blipFill>
        <p:spPr>
          <a:xfrm>
            <a:off x="2914560" y="228600"/>
            <a:ext cx="5251320" cy="639900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609480" y="609480"/>
            <a:ext cx="77706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Francis</a:t>
            </a:r>
            <a:br/>
            <a:r>
              <a:rPr lang="en-GB" sz="4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Turbine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685800" y="1981080"/>
            <a:ext cx="7770600" cy="411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280">
              <a:lnSpc>
                <a:spcPct val="100000"/>
              </a:lnSpc>
              <a:spcBef>
                <a:spcPts val="641"/>
              </a:spcBef>
            </a:pPr>
            <a:r>
              <a:rPr lang="en-GB" sz="3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2242800" y="82800"/>
            <a:ext cx="4380120" cy="70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Francis Turbine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2016000" y="6480000"/>
            <a:ext cx="55198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https://www.micro-hydro-power.com/Engineering.htm</a:t>
            </a:r>
            <a:endParaRPr lang="en-GB" sz="1600" b="0" strike="noStrike" spc="-1">
              <a:latin typeface="Arial"/>
            </a:endParaRPr>
          </a:p>
        </p:txBody>
      </p:sp>
      <p:grpSp>
        <p:nvGrpSpPr>
          <p:cNvPr id="93" name="Group 3"/>
          <p:cNvGrpSpPr/>
          <p:nvPr/>
        </p:nvGrpSpPr>
        <p:grpSpPr>
          <a:xfrm>
            <a:off x="72000" y="720000"/>
            <a:ext cx="8998920" cy="5789880"/>
            <a:chOff x="72000" y="720000"/>
            <a:chExt cx="8998920" cy="5789880"/>
          </a:xfrm>
        </p:grpSpPr>
        <p:grpSp>
          <p:nvGrpSpPr>
            <p:cNvPr id="94" name="Group 4"/>
            <p:cNvGrpSpPr/>
            <p:nvPr/>
          </p:nvGrpSpPr>
          <p:grpSpPr>
            <a:xfrm>
              <a:off x="72000" y="720000"/>
              <a:ext cx="8998920" cy="5789880"/>
              <a:chOff x="72000" y="720000"/>
              <a:chExt cx="8998920" cy="5789880"/>
            </a:xfrm>
          </p:grpSpPr>
          <p:pic>
            <p:nvPicPr>
              <p:cNvPr id="95" name="Picture 94"/>
              <p:cNvPicPr/>
              <p:nvPr/>
            </p:nvPicPr>
            <p:blipFill>
              <a:blip r:embed="rId3"/>
              <a:stretch/>
            </p:blipFill>
            <p:spPr>
              <a:xfrm>
                <a:off x="1485360" y="720000"/>
                <a:ext cx="5713560" cy="5789880"/>
              </a:xfrm>
              <a:prstGeom prst="rect">
                <a:avLst/>
              </a:prstGeom>
              <a:ln>
                <a:noFill/>
              </a:ln>
            </p:spPr>
          </p:pic>
          <p:grpSp>
            <p:nvGrpSpPr>
              <p:cNvPr id="96" name="Group 5"/>
              <p:cNvGrpSpPr/>
              <p:nvPr/>
            </p:nvGrpSpPr>
            <p:grpSpPr>
              <a:xfrm>
                <a:off x="72000" y="1296000"/>
                <a:ext cx="8998920" cy="4391280"/>
                <a:chOff x="72000" y="1296000"/>
                <a:chExt cx="8998920" cy="4391280"/>
              </a:xfrm>
            </p:grpSpPr>
            <p:sp>
              <p:nvSpPr>
                <p:cNvPr id="97" name="CustomShape 6"/>
                <p:cNvSpPr/>
                <p:nvPr/>
              </p:nvSpPr>
              <p:spPr>
                <a:xfrm>
                  <a:off x="7128000" y="2232000"/>
                  <a:ext cx="1871280" cy="287280"/>
                </a:xfrm>
                <a:prstGeom prst="wedgeRectCallout">
                  <a:avLst>
                    <a:gd name="adj1" fmla="val -129425"/>
                    <a:gd name="adj2" fmla="val 38263"/>
                  </a:avLst>
                </a:prstGeom>
                <a:solidFill>
                  <a:srgbClr val="BCE4E5"/>
                </a:solidFill>
                <a:ln>
                  <a:solidFill>
                    <a:srgbClr val="3465A4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GB" sz="18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Generator Stator</a:t>
                  </a:r>
                  <a:endParaRPr lang="en-GB" sz="1800" b="0" strike="noStrike" spc="-1">
                    <a:latin typeface="Arial"/>
                  </a:endParaRPr>
                </a:p>
              </p:txBody>
            </p:sp>
            <p:sp>
              <p:nvSpPr>
                <p:cNvPr id="98" name="CustomShape 7"/>
                <p:cNvSpPr/>
                <p:nvPr/>
              </p:nvSpPr>
              <p:spPr>
                <a:xfrm>
                  <a:off x="7199640" y="1296000"/>
                  <a:ext cx="1871280" cy="287280"/>
                </a:xfrm>
                <a:prstGeom prst="wedgeRectCallout">
                  <a:avLst>
                    <a:gd name="adj1" fmla="val -170916"/>
                    <a:gd name="adj2" fmla="val 238513"/>
                  </a:avLst>
                </a:prstGeom>
                <a:solidFill>
                  <a:srgbClr val="BCE4E5"/>
                </a:solidFill>
                <a:ln>
                  <a:solidFill>
                    <a:srgbClr val="3465A4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GB" sz="18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Generator Rotor</a:t>
                  </a:r>
                  <a:endParaRPr lang="en-GB" sz="1800" b="0" strike="noStrike" spc="-1">
                    <a:latin typeface="Arial"/>
                  </a:endParaRPr>
                </a:p>
              </p:txBody>
            </p:sp>
            <p:sp>
              <p:nvSpPr>
                <p:cNvPr id="99" name="CustomShape 8"/>
                <p:cNvSpPr/>
                <p:nvPr/>
              </p:nvSpPr>
              <p:spPr>
                <a:xfrm>
                  <a:off x="7199640" y="3960000"/>
                  <a:ext cx="1871280" cy="503280"/>
                </a:xfrm>
                <a:prstGeom prst="wedgeRectCallout">
                  <a:avLst>
                    <a:gd name="adj1" fmla="val -74453"/>
                    <a:gd name="adj2" fmla="val 64986"/>
                  </a:avLst>
                </a:prstGeom>
                <a:solidFill>
                  <a:srgbClr val="BCE4E5"/>
                </a:solidFill>
                <a:ln>
                  <a:solidFill>
                    <a:srgbClr val="3465A4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GB" sz="18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Involute Scroll</a:t>
                  </a:r>
                  <a:endParaRPr lang="en-GB" sz="1800" b="0" strike="noStrike" spc="-1">
                    <a:latin typeface="Arial"/>
                  </a:endParaRPr>
                </a:p>
                <a:p>
                  <a:pPr algn="ctr">
                    <a:lnSpc>
                      <a:spcPct val="100000"/>
                    </a:lnSpc>
                  </a:pPr>
                  <a:r>
                    <a:rPr lang="en-GB" sz="18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(Inlet)</a:t>
                  </a:r>
                  <a:endParaRPr lang="en-GB" sz="1800" b="0" strike="noStrike" spc="-1">
                    <a:latin typeface="Arial"/>
                  </a:endParaRPr>
                </a:p>
              </p:txBody>
            </p:sp>
            <p:sp>
              <p:nvSpPr>
                <p:cNvPr id="100" name="CustomShape 9"/>
                <p:cNvSpPr/>
                <p:nvPr/>
              </p:nvSpPr>
              <p:spPr>
                <a:xfrm>
                  <a:off x="7199640" y="5184000"/>
                  <a:ext cx="1871280" cy="503280"/>
                </a:xfrm>
                <a:prstGeom prst="wedgeRectCallout">
                  <a:avLst>
                    <a:gd name="adj1" fmla="val -164976"/>
                    <a:gd name="adj2" fmla="val 153425"/>
                  </a:avLst>
                </a:prstGeom>
                <a:solidFill>
                  <a:srgbClr val="BCE4E5"/>
                </a:solidFill>
                <a:ln>
                  <a:solidFill>
                    <a:srgbClr val="3465A4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GB" sz="18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Draft Tube</a:t>
                  </a:r>
                  <a:endParaRPr lang="en-GB" sz="1800" b="0" strike="noStrike" spc="-1">
                    <a:latin typeface="Arial"/>
                  </a:endParaRPr>
                </a:p>
                <a:p>
                  <a:pPr algn="ctr">
                    <a:lnSpc>
                      <a:spcPct val="100000"/>
                    </a:lnSpc>
                  </a:pPr>
                  <a:r>
                    <a:rPr lang="en-GB" sz="18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(Outlet)</a:t>
                  </a:r>
                  <a:endParaRPr lang="en-GB" sz="1800" b="0" strike="noStrike" spc="-1">
                    <a:latin typeface="Arial"/>
                  </a:endParaRPr>
                </a:p>
              </p:txBody>
            </p:sp>
            <p:sp>
              <p:nvSpPr>
                <p:cNvPr id="101" name="CustomShape 10"/>
                <p:cNvSpPr/>
                <p:nvPr/>
              </p:nvSpPr>
              <p:spPr>
                <a:xfrm>
                  <a:off x="216000" y="1656000"/>
                  <a:ext cx="1223280" cy="287280"/>
                </a:xfrm>
                <a:prstGeom prst="wedgeRectCallout">
                  <a:avLst>
                    <a:gd name="adj1" fmla="val 280930"/>
                    <a:gd name="adj2" fmla="val 611296"/>
                  </a:avLst>
                </a:prstGeom>
                <a:solidFill>
                  <a:srgbClr val="BCE4E5"/>
                </a:solidFill>
                <a:ln>
                  <a:solidFill>
                    <a:srgbClr val="3465A4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GB" sz="18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Driveshaft</a:t>
                  </a:r>
                  <a:endParaRPr lang="en-GB" sz="1800" b="0" strike="noStrike" spc="-1">
                    <a:latin typeface="Arial"/>
                  </a:endParaRPr>
                </a:p>
              </p:txBody>
            </p:sp>
            <p:sp>
              <p:nvSpPr>
                <p:cNvPr id="102" name="CustomShape 11"/>
                <p:cNvSpPr/>
                <p:nvPr/>
              </p:nvSpPr>
              <p:spPr>
                <a:xfrm>
                  <a:off x="72000" y="2736000"/>
                  <a:ext cx="1871280" cy="287280"/>
                </a:xfrm>
                <a:prstGeom prst="wedgeRectCallout">
                  <a:avLst>
                    <a:gd name="adj1" fmla="val 172763"/>
                    <a:gd name="adj2" fmla="val 421157"/>
                  </a:avLst>
                </a:prstGeom>
                <a:solidFill>
                  <a:srgbClr val="BCE4E5"/>
                </a:solidFill>
                <a:ln>
                  <a:solidFill>
                    <a:srgbClr val="3465A4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GB" sz="18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Bearings &amp; Seals</a:t>
                  </a:r>
                  <a:endParaRPr lang="en-GB" sz="1800" b="0" strike="noStrike" spc="-1">
                    <a:latin typeface="Arial"/>
                  </a:endParaRPr>
                </a:p>
              </p:txBody>
            </p:sp>
            <p:sp>
              <p:nvSpPr>
                <p:cNvPr id="103" name="CustomShape 12"/>
                <p:cNvSpPr/>
                <p:nvPr/>
              </p:nvSpPr>
              <p:spPr>
                <a:xfrm>
                  <a:off x="72000" y="3816000"/>
                  <a:ext cx="1871280" cy="287280"/>
                </a:xfrm>
                <a:prstGeom prst="wedgeRectCallout">
                  <a:avLst>
                    <a:gd name="adj1" fmla="val 152287"/>
                    <a:gd name="adj2" fmla="val 244004"/>
                  </a:avLst>
                </a:prstGeom>
                <a:solidFill>
                  <a:srgbClr val="BCE4E5"/>
                </a:solidFill>
                <a:ln>
                  <a:solidFill>
                    <a:srgbClr val="3465A4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GB" sz="18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Guide Vanes</a:t>
                  </a:r>
                  <a:endParaRPr lang="en-GB" sz="1800" b="0" strike="noStrike" spc="-1">
                    <a:latin typeface="Arial"/>
                  </a:endParaRPr>
                </a:p>
              </p:txBody>
            </p:sp>
          </p:grpSp>
        </p:grpSp>
        <p:sp>
          <p:nvSpPr>
            <p:cNvPr id="104" name="CustomShape 13"/>
            <p:cNvSpPr/>
            <p:nvPr/>
          </p:nvSpPr>
          <p:spPr>
            <a:xfrm>
              <a:off x="7199640" y="3096000"/>
              <a:ext cx="1871280" cy="287280"/>
            </a:xfrm>
            <a:prstGeom prst="wedgeRectCallout">
              <a:avLst>
                <a:gd name="adj1" fmla="val -177513"/>
                <a:gd name="adj2" fmla="val 485078"/>
              </a:avLst>
            </a:prstGeom>
            <a:solidFill>
              <a:srgbClr val="BCE4E5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GB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Runner</a:t>
              </a:r>
              <a:endParaRPr lang="en-GB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685800" y="228600"/>
            <a:ext cx="777060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Francis Turbine</a:t>
            </a:r>
            <a:endParaRPr lang="en-GB" sz="4400" b="0" strike="noStrike" spc="-1">
              <a:latin typeface="Arial"/>
            </a:endParaRPr>
          </a:p>
        </p:txBody>
      </p:sp>
      <p:pic>
        <p:nvPicPr>
          <p:cNvPr id="106" name="Picture 1028"/>
          <p:cNvPicPr/>
          <p:nvPr/>
        </p:nvPicPr>
        <p:blipFill>
          <a:blip r:embed="rId3"/>
          <a:stretch/>
        </p:blipFill>
        <p:spPr>
          <a:xfrm>
            <a:off x="1757520" y="990720"/>
            <a:ext cx="5275080" cy="5332320"/>
          </a:xfrm>
          <a:prstGeom prst="rect">
            <a:avLst/>
          </a:prstGeom>
          <a:ln>
            <a:noFill/>
          </a:ln>
        </p:spPr>
      </p:pic>
      <p:sp>
        <p:nvSpPr>
          <p:cNvPr id="107" name="CustomShape 2"/>
          <p:cNvSpPr/>
          <p:nvPr/>
        </p:nvSpPr>
        <p:spPr>
          <a:xfrm>
            <a:off x="504000" y="6324120"/>
            <a:ext cx="8134920" cy="73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https://commons.wikimedia.org/wiki/Francis-Turbine#/media/File:Francis_Turbine_complete.jpg</a:t>
            </a:r>
            <a:endParaRPr lang="en-GB" sz="15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609480" y="228600"/>
            <a:ext cx="777060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Francis Turbine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685800" y="1981080"/>
            <a:ext cx="7770600" cy="411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280">
              <a:lnSpc>
                <a:spcPct val="100000"/>
              </a:lnSpc>
              <a:spcBef>
                <a:spcPts val="641"/>
              </a:spcBef>
            </a:pPr>
            <a:r>
              <a:rPr lang="en-GB" sz="3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GB" sz="3200" b="0" strike="noStrike" spc="-1">
              <a:latin typeface="Arial"/>
            </a:endParaRPr>
          </a:p>
        </p:txBody>
      </p:sp>
      <p:pic>
        <p:nvPicPr>
          <p:cNvPr id="110" name="Picture 4"/>
          <p:cNvPicPr/>
          <p:nvPr/>
        </p:nvPicPr>
        <p:blipFill>
          <a:blip r:embed="rId3"/>
          <a:stretch/>
        </p:blipFill>
        <p:spPr>
          <a:xfrm>
            <a:off x="457200" y="1066680"/>
            <a:ext cx="4875120" cy="3647880"/>
          </a:xfrm>
          <a:prstGeom prst="rect">
            <a:avLst/>
          </a:prstGeom>
          <a:ln>
            <a:noFill/>
          </a:ln>
        </p:spPr>
      </p:pic>
      <p:pic>
        <p:nvPicPr>
          <p:cNvPr id="111" name="Picture 5"/>
          <p:cNvPicPr/>
          <p:nvPr/>
        </p:nvPicPr>
        <p:blipFill>
          <a:blip r:embed="rId4"/>
          <a:stretch/>
        </p:blipFill>
        <p:spPr>
          <a:xfrm>
            <a:off x="4191120" y="3124080"/>
            <a:ext cx="4595760" cy="3438360"/>
          </a:xfrm>
          <a:prstGeom prst="rect">
            <a:avLst/>
          </a:prstGeom>
          <a:ln>
            <a:noFill/>
          </a:ln>
        </p:spPr>
      </p:pic>
      <p:sp>
        <p:nvSpPr>
          <p:cNvPr id="112" name="CustomShape 3"/>
          <p:cNvSpPr/>
          <p:nvPr/>
        </p:nvSpPr>
        <p:spPr>
          <a:xfrm>
            <a:off x="216000" y="5040000"/>
            <a:ext cx="3714120" cy="122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https://commons.wikimedia.org/wiki/Francis-Turbine#/media/File:Francis_Turbine_High_flow.jpg</a:t>
            </a:r>
            <a:endParaRPr lang="en-GB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File:Francis_Turbine_Low_flow.jpg</a:t>
            </a:r>
            <a:endParaRPr lang="en-GB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3336</TotalTime>
  <Words>1109</Words>
  <Application>Microsoft Office PowerPoint</Application>
  <PresentationFormat>On-screen Show (4:3)</PresentationFormat>
  <Paragraphs>182</Paragraphs>
  <Slides>24</Slides>
  <Notes>22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DejaVu Sans</vt:lpstr>
      <vt:lpstr>Segoe UI</vt:lpstr>
      <vt:lpstr>Symbol</vt:lpstr>
      <vt:lpstr>Times New Roman</vt:lpstr>
      <vt:lpstr>Wingdings</vt:lpstr>
      <vt:lpstr>Office Theme</vt:lpstr>
      <vt:lpstr>Office Theme</vt:lpstr>
      <vt:lpstr>PowerPoint Presentation</vt:lpstr>
      <vt:lpstr>Demonstrators week 7…</vt:lpstr>
      <vt:lpstr>Demonstrators week 8…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Oxford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Mechanical / Civil CAD Francis Turbine</dc:title>
  <dc:subject/>
  <dc:creator>Scott</dc:creator>
  <dc:description/>
  <cp:lastModifiedBy>Kam Chana</cp:lastModifiedBy>
  <cp:revision>146</cp:revision>
  <cp:lastPrinted>2015-05-25T07:27:50Z</cp:lastPrinted>
  <dcterms:created xsi:type="dcterms:W3CDTF">2004-04-22T15:09:39Z</dcterms:created>
  <dcterms:modified xsi:type="dcterms:W3CDTF">2024-06-02T22:04:06Z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ompany">
    <vt:lpwstr>University of Oxford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19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19</vt:i4>
  </property>
</Properties>
</file>